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78" r:id="rId8"/>
    <p:sldId id="277" r:id="rId9"/>
    <p:sldId id="262" r:id="rId10"/>
    <p:sldId id="263" r:id="rId11"/>
    <p:sldId id="264" r:id="rId12"/>
    <p:sldId id="265" r:id="rId13"/>
    <p:sldId id="266" r:id="rId14"/>
    <p:sldId id="268" r:id="rId15"/>
    <p:sldId id="267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90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Monday, April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39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Monday, April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738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Monday, April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997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Monday, April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50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Monday, April 19,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42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Monday, April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36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Monday, April 19,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478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Monday, April 19,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054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Monday, April 19,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05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Monday, April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851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Monday, April 19,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203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Monday, April 19,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082366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6FE4F-134C-4EF6-AB5B-85D9753A2D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GT" dirty="0"/>
              <a:t>Proyecto 1: Análisis </a:t>
            </a:r>
            <a:r>
              <a:rPr lang="es-GT" dirty="0" err="1"/>
              <a:t>ecobici</a:t>
            </a:r>
            <a:endParaRPr lang="es-G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8E23C4-A52E-4216-BBD9-5F0F5D24C8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GT" dirty="0"/>
              <a:t>Javier Mejia, carné 18638</a:t>
            </a:r>
          </a:p>
          <a:p>
            <a:r>
              <a:rPr lang="es-GT" dirty="0"/>
              <a:t>Abril 2021</a:t>
            </a:r>
          </a:p>
        </p:txBody>
      </p:sp>
    </p:spTree>
    <p:extLst>
      <p:ext uri="{BB962C8B-B14F-4D97-AF65-F5344CB8AC3E}">
        <p14:creationId xmlns:p14="http://schemas.microsoft.com/office/powerpoint/2010/main" val="2152735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96C3-8081-4204-8919-A543B54B4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METODOLOGÍA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B8E30-457A-4CFB-877A-57A727BB95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GT" dirty="0"/>
              <a:t>Conociendo qué es lo más importante inicia la búsqueda por conocer la distribución de las rutas y del tiempo de viaje en cada ruta. Para esto definimos dos matrices, como un histograma con la frecuencia de uso de cada ruta y un mapa de calor con el tiempo promedio de recorrido de cada ruta.</a:t>
            </a:r>
          </a:p>
          <a:p>
            <a:r>
              <a:rPr lang="es-GT" dirty="0"/>
              <a:t>Por el número de rutas (230,400) se consideran solo el 5% más usadas. Y se agrupan las </a:t>
            </a:r>
            <a:r>
              <a:rPr lang="es-GT" dirty="0" err="1"/>
              <a:t>cicloestaciones</a:t>
            </a:r>
            <a:r>
              <a:rPr lang="es-GT" dirty="0"/>
              <a:t> en grupos de 10 (48 grupos en total) según proximidad.</a:t>
            </a:r>
          </a:p>
          <a:p>
            <a:r>
              <a:rPr lang="es-GT" dirty="0"/>
              <a:t>Se realizó un programa que procesa </a:t>
            </a:r>
            <a:r>
              <a:rPr lang="es-GT" dirty="0" err="1"/>
              <a:t>dataframes</a:t>
            </a:r>
            <a:r>
              <a:rPr lang="es-GT" dirty="0"/>
              <a:t> obtenidos de </a:t>
            </a:r>
            <a:r>
              <a:rPr lang="es-GT" dirty="0" err="1"/>
              <a:t>ecobici</a:t>
            </a:r>
            <a:r>
              <a:rPr lang="es-GT" dirty="0"/>
              <a:t> y devuelve los gráficos de uso y de tiempo.</a:t>
            </a:r>
          </a:p>
          <a:p>
            <a:r>
              <a:rPr lang="es-GT" dirty="0"/>
              <a:t>Se comparó el uso entre hombres y mujeres, pre y </a:t>
            </a:r>
            <a:r>
              <a:rPr lang="es-GT" dirty="0" err="1"/>
              <a:t>pos</a:t>
            </a:r>
            <a:r>
              <a:rPr lang="es-GT" dirty="0"/>
              <a:t> </a:t>
            </a:r>
            <a:r>
              <a:rPr lang="es-GT" dirty="0" err="1"/>
              <a:t>covid</a:t>
            </a:r>
            <a:r>
              <a:rPr lang="es-GT" dirty="0"/>
              <a:t>, y a lo largo de los 6 años mencionados.</a:t>
            </a:r>
          </a:p>
        </p:txBody>
      </p:sp>
    </p:spTree>
    <p:extLst>
      <p:ext uri="{BB962C8B-B14F-4D97-AF65-F5344CB8AC3E}">
        <p14:creationId xmlns:p14="http://schemas.microsoft.com/office/powerpoint/2010/main" val="1640807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F9B723B-738D-45CD-88EE-DDF9078E78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Matriz de frecuencia</a:t>
            </a:r>
          </a:p>
        </p:txBody>
      </p:sp>
      <p:pic>
        <p:nvPicPr>
          <p:cNvPr id="8" name="Content Placeholder 7" descr="A picture containing text, electronics, display&#10;&#10;Description automatically generated">
            <a:extLst>
              <a:ext uri="{FF2B5EF4-FFF2-40B4-BE49-F238E27FC236}">
                <a16:creationId xmlns:a16="http://schemas.microsoft.com/office/drawing/2014/main" id="{AC6FB2B8-6C8A-4BB9-94D5-A497364CF5F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2826" y="3017838"/>
            <a:ext cx="3217836" cy="3105150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DD1B8F-C35E-438B-BB63-70DAE6A0A0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GT" dirty="0"/>
              <a:t>Matriz de tiempo promedio</a:t>
            </a:r>
          </a:p>
        </p:txBody>
      </p:sp>
      <p:pic>
        <p:nvPicPr>
          <p:cNvPr id="10" name="Content Placeholder 9" descr="A picture containing text, display&#10;&#10;Description automatically generated">
            <a:extLst>
              <a:ext uri="{FF2B5EF4-FFF2-40B4-BE49-F238E27FC236}">
                <a16:creationId xmlns:a16="http://schemas.microsoft.com/office/drawing/2014/main" id="{204E2B45-AD3D-405A-A096-6B7F27D25BB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231" y="3017838"/>
            <a:ext cx="4213262" cy="3105150"/>
          </a:xfr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8E7208FD-0D2F-4DE5-809A-BECCD04CB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Matrices definidas</a:t>
            </a:r>
          </a:p>
        </p:txBody>
      </p:sp>
    </p:spTree>
    <p:extLst>
      <p:ext uri="{BB962C8B-B14F-4D97-AF65-F5344CB8AC3E}">
        <p14:creationId xmlns:p14="http://schemas.microsoft.com/office/powerpoint/2010/main" val="1114272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FD42E3-0374-429D-B02F-3929C9F3D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 dirty="0" err="1">
                <a:solidFill>
                  <a:schemeClr val="bg1"/>
                </a:solidFill>
              </a:rPr>
              <a:t>Frecuencia</a:t>
            </a:r>
            <a:r>
              <a:rPr lang="en-US" sz="3200" spc="750" dirty="0">
                <a:solidFill>
                  <a:schemeClr val="bg1"/>
                </a:solidFill>
              </a:rPr>
              <a:t> de </a:t>
            </a:r>
            <a:r>
              <a:rPr lang="en-US" sz="3200" spc="750" dirty="0" err="1">
                <a:solidFill>
                  <a:schemeClr val="bg1"/>
                </a:solidFill>
              </a:rPr>
              <a:t>uso</a:t>
            </a:r>
            <a:r>
              <a:rPr lang="en-US" sz="3200" spc="750" dirty="0">
                <a:solidFill>
                  <a:schemeClr val="bg1"/>
                </a:solidFill>
              </a:rPr>
              <a:t> </a:t>
            </a:r>
            <a:r>
              <a:rPr lang="en-US" sz="3200" spc="750" dirty="0" err="1">
                <a:solidFill>
                  <a:schemeClr val="bg1"/>
                </a:solidFill>
              </a:rPr>
              <a:t>en</a:t>
            </a:r>
            <a:r>
              <a:rPr lang="en-US" sz="3200" spc="750" dirty="0">
                <a:solidFill>
                  <a:schemeClr val="bg1"/>
                </a:solidFill>
              </a:rPr>
              <a:t> </a:t>
            </a:r>
            <a:r>
              <a:rPr lang="en-US" sz="3200" spc="750" dirty="0" err="1">
                <a:solidFill>
                  <a:schemeClr val="bg1"/>
                </a:solidFill>
              </a:rPr>
              <a:t>ruta</a:t>
            </a:r>
            <a:endParaRPr lang="en-US" sz="3200" spc="750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2A1D33E-1DC2-4A5E-A6B4-F4A7339C5A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835" y="457200"/>
            <a:ext cx="6103706" cy="595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975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DBC8414-BE7E-4B6C-A114-B2C3795C8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EC398C5-5C2E-4038-9DB3-DE2B5A9BE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09318" y="1410082"/>
            <a:ext cx="6858000" cy="40378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89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F10B26-073B-4B10-8AAA-161242DD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53806" y="1153804"/>
            <a:ext cx="6346209" cy="4038601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2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10DBBC7-698F-4A54-B1CB-A99F9CC35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59574" y="3578975"/>
            <a:ext cx="2502407" cy="4055644"/>
          </a:xfrm>
          <a:prstGeom prst="rect">
            <a:avLst/>
          </a:prstGeom>
          <a:gradFill>
            <a:gsLst>
              <a:gs pos="2000">
                <a:schemeClr val="accent5">
                  <a:alpha val="28000"/>
                </a:schemeClr>
              </a:gs>
              <a:gs pos="100000">
                <a:schemeClr val="accent4"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DE6E822A-8BCF-432C-83E6-BBE821476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13000">
                <a:schemeClr val="accent4">
                  <a:lumMod val="20000"/>
                  <a:lumOff val="80000"/>
                  <a:alpha val="2000"/>
                </a:schemeClr>
              </a:gs>
              <a:gs pos="100000">
                <a:schemeClr val="accent6">
                  <a:alpha val="29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4981EE-BE67-42C2-AFE2-289613CEA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243" y="681317"/>
            <a:ext cx="3236613" cy="3406187"/>
          </a:xfrm>
        </p:spPr>
        <p:txBody>
          <a:bodyPr vert="horz" lIns="0" tIns="0" rIns="0" bIns="0" rtlCol="0" anchor="b">
            <a:normAutofit/>
          </a:bodyPr>
          <a:lstStyle/>
          <a:p>
            <a:pPr algn="r"/>
            <a:r>
              <a:rPr lang="en-US" sz="3200" spc="750" dirty="0" err="1">
                <a:solidFill>
                  <a:schemeClr val="bg1"/>
                </a:solidFill>
              </a:rPr>
              <a:t>Tiempos</a:t>
            </a:r>
            <a:r>
              <a:rPr lang="en-US" sz="3200" spc="750" dirty="0">
                <a:solidFill>
                  <a:schemeClr val="bg1"/>
                </a:solidFill>
              </a:rPr>
              <a:t> </a:t>
            </a:r>
            <a:r>
              <a:rPr lang="en-US" sz="3200" spc="750" dirty="0" err="1">
                <a:solidFill>
                  <a:schemeClr val="bg1"/>
                </a:solidFill>
              </a:rPr>
              <a:t>promedio</a:t>
            </a:r>
            <a:r>
              <a:rPr lang="en-US" sz="3200" spc="750" dirty="0">
                <a:solidFill>
                  <a:schemeClr val="bg1"/>
                </a:solidFill>
              </a:rPr>
              <a:t> </a:t>
            </a:r>
            <a:r>
              <a:rPr lang="en-US" sz="3200" spc="750" dirty="0" err="1">
                <a:solidFill>
                  <a:schemeClr val="bg1"/>
                </a:solidFill>
              </a:rPr>
              <a:t>en</a:t>
            </a:r>
            <a:r>
              <a:rPr lang="en-US" sz="3200" spc="750" dirty="0">
                <a:solidFill>
                  <a:schemeClr val="bg1"/>
                </a:solidFill>
              </a:rPr>
              <a:t> </a:t>
            </a:r>
            <a:r>
              <a:rPr lang="en-US" sz="3200" spc="750" dirty="0" err="1">
                <a:solidFill>
                  <a:schemeClr val="bg1"/>
                </a:solidFill>
              </a:rPr>
              <a:t>ruta</a:t>
            </a:r>
            <a:endParaRPr lang="en-US" sz="3200" spc="750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DA96857-CF21-4B83-AA0D-BB38BDA199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646" y="457200"/>
            <a:ext cx="5996084" cy="595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037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E6196-1425-448A-B005-9E2A33630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USO HOMBRES VS MUJERES</a:t>
            </a:r>
          </a:p>
        </p:txBody>
      </p:sp>
      <p:pic>
        <p:nvPicPr>
          <p:cNvPr id="6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7D2A49B2-733F-4EA2-AC32-995021B34E6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207" y="2112963"/>
            <a:ext cx="4041423" cy="3959225"/>
          </a:xfrm>
        </p:spPr>
      </p:pic>
      <p:pic>
        <p:nvPicPr>
          <p:cNvPr id="8" name="Content Placeholder 7" descr="Graphical user interface, map&#10;&#10;Description automatically generated">
            <a:extLst>
              <a:ext uri="{FF2B5EF4-FFF2-40B4-BE49-F238E27FC236}">
                <a16:creationId xmlns:a16="http://schemas.microsoft.com/office/drawing/2014/main" id="{B847E436-B0D6-4AF6-ADDC-7A7B068ECC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4718" y="2112963"/>
            <a:ext cx="4029052" cy="3959225"/>
          </a:xfrm>
        </p:spPr>
      </p:pic>
    </p:spTree>
    <p:extLst>
      <p:ext uri="{BB962C8B-B14F-4D97-AF65-F5344CB8AC3E}">
        <p14:creationId xmlns:p14="http://schemas.microsoft.com/office/powerpoint/2010/main" val="1233712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6D5CA-2BE5-42D5-8399-67BE5D25F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TIEMPO HOMBRES VS MUJERES</a:t>
            </a:r>
          </a:p>
        </p:txBody>
      </p:sp>
      <p:pic>
        <p:nvPicPr>
          <p:cNvPr id="6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FD553416-DC40-49FF-A6E5-406D297F1A4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145" y="2112963"/>
            <a:ext cx="3945548" cy="3959225"/>
          </a:xfrm>
        </p:spPr>
      </p:pic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590EBACA-87D1-46B5-93C5-31A9A84357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579" y="2112963"/>
            <a:ext cx="4057329" cy="3959225"/>
          </a:xfrm>
        </p:spPr>
      </p:pic>
    </p:spTree>
    <p:extLst>
      <p:ext uri="{BB962C8B-B14F-4D97-AF65-F5344CB8AC3E}">
        <p14:creationId xmlns:p14="http://schemas.microsoft.com/office/powerpoint/2010/main" val="2066567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FB502-B83C-4389-9EF1-66ED3B105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Uso entre semana vs fin de semana</a:t>
            </a:r>
          </a:p>
        </p:txBody>
      </p:sp>
      <p:pic>
        <p:nvPicPr>
          <p:cNvPr id="6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DC705D80-3905-46B8-ABD5-0DFE1E61B46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028" y="2112963"/>
            <a:ext cx="4063781" cy="3959225"/>
          </a:xfrm>
        </p:spPr>
      </p:pic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62F417F9-DB53-411A-88F9-A0E02AA90F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028" y="2112963"/>
            <a:ext cx="4042431" cy="3959225"/>
          </a:xfrm>
        </p:spPr>
      </p:pic>
    </p:spTree>
    <p:extLst>
      <p:ext uri="{BB962C8B-B14F-4D97-AF65-F5344CB8AC3E}">
        <p14:creationId xmlns:p14="http://schemas.microsoft.com/office/powerpoint/2010/main" val="681797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E9A8F-9DD3-4C3B-99F5-803F38A78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Tiempo entre semana vs fines de semana</a:t>
            </a:r>
          </a:p>
        </p:txBody>
      </p:sp>
      <p:pic>
        <p:nvPicPr>
          <p:cNvPr id="6" name="Content Placeholder 5" descr="Map&#10;&#10;Description automatically generated with medium confidence">
            <a:extLst>
              <a:ext uri="{FF2B5EF4-FFF2-40B4-BE49-F238E27FC236}">
                <a16:creationId xmlns:a16="http://schemas.microsoft.com/office/drawing/2014/main" id="{D3C7286A-4186-45F2-A560-5CAD058F176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62" y="2112963"/>
            <a:ext cx="4043314" cy="3959225"/>
          </a:xfrm>
        </p:spPr>
      </p:pic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3F3CE590-2DB1-4F60-93DE-93324C72EA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098" y="2112963"/>
            <a:ext cx="4022292" cy="3959225"/>
          </a:xfrm>
        </p:spPr>
      </p:pic>
    </p:spTree>
    <p:extLst>
      <p:ext uri="{BB962C8B-B14F-4D97-AF65-F5344CB8AC3E}">
        <p14:creationId xmlns:p14="http://schemas.microsoft.com/office/powerpoint/2010/main" val="30858563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75BD60F-334B-4A71-9AF4-22569CC4D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Uso entre semana </a:t>
            </a:r>
            <a:r>
              <a:rPr lang="es-GT" dirty="0" err="1"/>
              <a:t>covid</a:t>
            </a:r>
            <a:endParaRPr lang="es-GT" dirty="0"/>
          </a:p>
        </p:txBody>
      </p:sp>
      <p:pic>
        <p:nvPicPr>
          <p:cNvPr id="10" name="Content Placeholder 9" descr="Map&#10;&#10;Description automatically generated">
            <a:extLst>
              <a:ext uri="{FF2B5EF4-FFF2-40B4-BE49-F238E27FC236}">
                <a16:creationId xmlns:a16="http://schemas.microsoft.com/office/drawing/2014/main" id="{2470211F-0781-4074-8647-F8B490FAE88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028" y="2112963"/>
            <a:ext cx="4063781" cy="3959225"/>
          </a:xfrm>
        </p:spPr>
      </p:pic>
      <p:pic>
        <p:nvPicPr>
          <p:cNvPr id="12" name="Content Placeholder 11" descr="Graphical user interface, map&#10;&#10;Description automatically generated">
            <a:extLst>
              <a:ext uri="{FF2B5EF4-FFF2-40B4-BE49-F238E27FC236}">
                <a16:creationId xmlns:a16="http://schemas.microsoft.com/office/drawing/2014/main" id="{4D9C4A5D-ADBD-40D5-ADE8-7EE110BB89B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587" y="2112963"/>
            <a:ext cx="4043314" cy="3959225"/>
          </a:xfrm>
        </p:spPr>
      </p:pic>
    </p:spTree>
    <p:extLst>
      <p:ext uri="{BB962C8B-B14F-4D97-AF65-F5344CB8AC3E}">
        <p14:creationId xmlns:p14="http://schemas.microsoft.com/office/powerpoint/2010/main" val="4123310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C872B-0632-4EBE-9042-74246B9A2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Tiempo entre semana </a:t>
            </a:r>
            <a:r>
              <a:rPr lang="es-GT" dirty="0" err="1"/>
              <a:t>covid</a:t>
            </a:r>
            <a:endParaRPr lang="es-GT" dirty="0"/>
          </a:p>
        </p:txBody>
      </p:sp>
      <p:pic>
        <p:nvPicPr>
          <p:cNvPr id="6" name="Content Placeholder 5" descr="Map&#10;&#10;Description automatically generated with medium confidence">
            <a:extLst>
              <a:ext uri="{FF2B5EF4-FFF2-40B4-BE49-F238E27FC236}">
                <a16:creationId xmlns:a16="http://schemas.microsoft.com/office/drawing/2014/main" id="{9C1F1548-5E06-4B51-8905-5E72C722AD1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262" y="2112963"/>
            <a:ext cx="4043314" cy="3959225"/>
          </a:xfrm>
        </p:spPr>
      </p:pic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CEAFD04E-3D4C-4025-A5F6-70D4935D993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0053" y="2112963"/>
            <a:ext cx="4058382" cy="3959225"/>
          </a:xfrm>
        </p:spPr>
      </p:pic>
    </p:spTree>
    <p:extLst>
      <p:ext uri="{BB962C8B-B14F-4D97-AF65-F5344CB8AC3E}">
        <p14:creationId xmlns:p14="http://schemas.microsoft.com/office/powerpoint/2010/main" val="3297077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E91C4-F3D2-4335-A207-AE0808DE5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ECOBICI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36E85-C54A-416C-BA72-287E0511B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 err="1"/>
              <a:t>Ecobici</a:t>
            </a:r>
            <a:r>
              <a:rPr lang="es-GT" dirty="0"/>
              <a:t> es el sistema de transporte por bicicleta público implementado en la ciudad de México en el año 2010. Cuenta con:</a:t>
            </a:r>
          </a:p>
          <a:p>
            <a:r>
              <a:rPr lang="es-GT" dirty="0"/>
              <a:t>Hasta más de medio millón de usos mensuales.</a:t>
            </a:r>
          </a:p>
          <a:p>
            <a:r>
              <a:rPr lang="es-GT" dirty="0"/>
              <a:t>Más de 100,000 usuarios</a:t>
            </a:r>
          </a:p>
          <a:p>
            <a:r>
              <a:rPr lang="es-GT" dirty="0"/>
              <a:t>480 </a:t>
            </a:r>
            <a:r>
              <a:rPr lang="es-GT" dirty="0" err="1"/>
              <a:t>cicloestaciones</a:t>
            </a:r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41001804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BB752-30C6-4B7C-A997-39A507D47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Uso fin de semana </a:t>
            </a:r>
            <a:r>
              <a:rPr lang="es-GT" dirty="0" err="1"/>
              <a:t>covid</a:t>
            </a:r>
            <a:endParaRPr lang="es-GT" dirty="0"/>
          </a:p>
        </p:txBody>
      </p:sp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322E42CC-C376-4AE5-944A-99B990BAFA0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703" y="2112963"/>
            <a:ext cx="4042431" cy="3959225"/>
          </a:xfrm>
        </p:spPr>
      </p:pic>
      <p:pic>
        <p:nvPicPr>
          <p:cNvPr id="10" name="Content Placeholder 9" descr="Map&#10;&#10;Description automatically generated">
            <a:extLst>
              <a:ext uri="{FF2B5EF4-FFF2-40B4-BE49-F238E27FC236}">
                <a16:creationId xmlns:a16="http://schemas.microsoft.com/office/drawing/2014/main" id="{7A7F782D-9293-4357-92A1-56BD9F5F541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1019" y="2112963"/>
            <a:ext cx="4116450" cy="3959225"/>
          </a:xfrm>
        </p:spPr>
      </p:pic>
    </p:spTree>
    <p:extLst>
      <p:ext uri="{BB962C8B-B14F-4D97-AF65-F5344CB8AC3E}">
        <p14:creationId xmlns:p14="http://schemas.microsoft.com/office/powerpoint/2010/main" val="25522749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C124-68C9-4DE9-BF3E-9FC58644B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Tiempo fin de semana </a:t>
            </a:r>
            <a:r>
              <a:rPr lang="es-GT" dirty="0" err="1"/>
              <a:t>covid</a:t>
            </a:r>
            <a:endParaRPr lang="es-GT" dirty="0"/>
          </a:p>
        </p:txBody>
      </p:sp>
      <p:pic>
        <p:nvPicPr>
          <p:cNvPr id="6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89CFC79E-D547-47E7-B7F1-3FD5AD793F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773" y="2112963"/>
            <a:ext cx="4022292" cy="3959225"/>
          </a:xfrm>
        </p:spPr>
      </p:pic>
      <p:pic>
        <p:nvPicPr>
          <p:cNvPr id="8" name="Content Placeholder 7" descr="Map&#10;&#10;Description automatically generated">
            <a:extLst>
              <a:ext uri="{FF2B5EF4-FFF2-40B4-BE49-F238E27FC236}">
                <a16:creationId xmlns:a16="http://schemas.microsoft.com/office/drawing/2014/main" id="{19B3D039-8B65-40B6-A34D-5309876547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982" y="2112963"/>
            <a:ext cx="4064523" cy="3959225"/>
          </a:xfrm>
        </p:spPr>
      </p:pic>
    </p:spTree>
    <p:extLst>
      <p:ext uri="{BB962C8B-B14F-4D97-AF65-F5344CB8AC3E}">
        <p14:creationId xmlns:p14="http://schemas.microsoft.com/office/powerpoint/2010/main" val="34767517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B02F283-AD3D-43EB-8EB3-EEABE7B68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267ACD-C9FA-48F7-BA90-C05046F4E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17AA8-C417-4F74-9F1B-EAD82A19B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79F9CB9-0076-49F5-845A-C97CCFC16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67348B-D4F9-4978-8FB4-D4031CD13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2D13DBB-CD67-4D26-B4C4-72E173688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69" y="5553718"/>
            <a:ext cx="7203004" cy="1054645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z="3200" spc="750">
                <a:solidFill>
                  <a:schemeClr val="bg1"/>
                </a:solidFill>
              </a:rPr>
              <a:t>Evolución de uso</a:t>
            </a:r>
          </a:p>
        </p:txBody>
      </p:sp>
      <p:pic>
        <p:nvPicPr>
          <p:cNvPr id="7" name="usos">
            <a:hlinkClick r:id="" action="ppaction://media"/>
            <a:extLst>
              <a:ext uri="{FF2B5EF4-FFF2-40B4-BE49-F238E27FC236}">
                <a16:creationId xmlns:a16="http://schemas.microsoft.com/office/drawing/2014/main" id="{F006953D-210A-47D0-A8D3-C6E25F3458B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5935" y="9992"/>
            <a:ext cx="9608458" cy="5404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15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B02F283-AD3D-43EB-8EB3-EEABE7B68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7267ACD-C9FA-48F7-BA90-C05046F4E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274922"/>
            <a:ext cx="12198726" cy="1606049"/>
          </a:xfrm>
          <a:prstGeom prst="rect">
            <a:avLst/>
          </a:prstGeom>
          <a:gradFill>
            <a:gsLst>
              <a:gs pos="0">
                <a:schemeClr val="accent5">
                  <a:alpha val="83000"/>
                </a:schemeClr>
              </a:gs>
              <a:gs pos="100000">
                <a:schemeClr val="accent4">
                  <a:alpha val="74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E17AA8-C417-4F74-9F1B-EAD82A19B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270744" y="1998314"/>
            <a:ext cx="1605188" cy="8160125"/>
          </a:xfrm>
          <a:prstGeom prst="rect">
            <a:avLst/>
          </a:prstGeom>
          <a:gradFill>
            <a:gsLst>
              <a:gs pos="5000">
                <a:schemeClr val="accent2">
                  <a:alpha val="68000"/>
                </a:schemeClr>
              </a:gs>
              <a:gs pos="100000">
                <a:schemeClr val="accent5">
                  <a:alpha val="43000"/>
                </a:schemeClr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9F9CB9-0076-49F5-845A-C97CCFC16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742413" y="2532510"/>
            <a:ext cx="1605189" cy="7090015"/>
          </a:xfrm>
          <a:prstGeom prst="rect">
            <a:avLst/>
          </a:prstGeom>
          <a:gradFill>
            <a:gsLst>
              <a:gs pos="42000">
                <a:schemeClr val="accent4">
                  <a:alpha val="0"/>
                </a:schemeClr>
              </a:gs>
              <a:gs pos="99000">
                <a:schemeClr val="accent6">
                  <a:alpha val="4800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567348B-D4F9-4978-8FB4-D4031CD13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30450" y="5273748"/>
            <a:ext cx="7275001" cy="1150514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56000">
                <a:schemeClr val="accent5">
                  <a:alpha val="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1721CB-B738-4A23-8017-4613CF1E2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69" y="5553718"/>
            <a:ext cx="7203004" cy="1054645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sz="3200" spc="750">
                <a:solidFill>
                  <a:schemeClr val="bg1"/>
                </a:solidFill>
              </a:rPr>
              <a:t>Evolución de tiempo en ruta</a:t>
            </a:r>
          </a:p>
        </p:txBody>
      </p:sp>
      <p:pic>
        <p:nvPicPr>
          <p:cNvPr id="4" name="tiempos">
            <a:hlinkClick r:id="" action="ppaction://media"/>
            <a:extLst>
              <a:ext uri="{FF2B5EF4-FFF2-40B4-BE49-F238E27FC236}">
                <a16:creationId xmlns:a16="http://schemas.microsoft.com/office/drawing/2014/main" id="{1BC2A73D-FFA5-481B-891B-8EDB6CC9589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4800" y="125768"/>
            <a:ext cx="9322400" cy="524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31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CB8A3-B1AF-44C3-90BF-5FCA961DA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Descripción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E0420-DF9F-44B7-ACDD-D84F030FE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El proyecto consistió en un análisis de rutas, su uso, evolución y tiempo de viaje, desde enero 2014 hasta diciembre 2020.</a:t>
            </a:r>
          </a:p>
          <a:p>
            <a:r>
              <a:rPr lang="es-GT" dirty="0"/>
              <a:t>Decidir estudiar las rutas es resultado de un análisis de componentes principales (PCA)</a:t>
            </a:r>
          </a:p>
          <a:p>
            <a:r>
              <a:rPr lang="es-GT" dirty="0"/>
              <a:t>Las preguntas a responder son ¿Quién? ¿Cuándo? Y ¿Dónde?</a:t>
            </a:r>
          </a:p>
        </p:txBody>
      </p:sp>
    </p:spTree>
    <p:extLst>
      <p:ext uri="{BB962C8B-B14F-4D97-AF65-F5344CB8AC3E}">
        <p14:creationId xmlns:p14="http://schemas.microsoft.com/office/powerpoint/2010/main" val="3692565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89BD4-2236-4394-B7D1-4564B638C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Los datos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B3A87356-2C5F-4B9B-B930-8AA13A1C3C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890" y="2339731"/>
            <a:ext cx="9726382" cy="3505689"/>
          </a:xfrm>
        </p:spPr>
      </p:pic>
    </p:spTree>
    <p:extLst>
      <p:ext uri="{BB962C8B-B14F-4D97-AF65-F5344CB8AC3E}">
        <p14:creationId xmlns:p14="http://schemas.microsoft.com/office/powerpoint/2010/main" val="2805070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AD27C-9983-4813-9D54-94D42C68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Transformación y limpieza</a:t>
            </a:r>
          </a:p>
        </p:txBody>
      </p:sp>
      <p:pic>
        <p:nvPicPr>
          <p:cNvPr id="5" name="Content Placeholder 4" descr="Table&#10;&#10;Description automatically generated with low confidence">
            <a:extLst>
              <a:ext uri="{FF2B5EF4-FFF2-40B4-BE49-F238E27FC236}">
                <a16:creationId xmlns:a16="http://schemas.microsoft.com/office/drawing/2014/main" id="{D2E8909C-FF2D-4DE4-9E61-C92AD905B5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395075"/>
            <a:ext cx="10240963" cy="3395000"/>
          </a:xfrm>
        </p:spPr>
      </p:pic>
    </p:spTree>
    <p:extLst>
      <p:ext uri="{BB962C8B-B14F-4D97-AF65-F5344CB8AC3E}">
        <p14:creationId xmlns:p14="http://schemas.microsoft.com/office/powerpoint/2010/main" val="3173984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6E44-9DE7-4707-B0FD-C0E0F6D7B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Estadística descriptiva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D90A052C-0C69-454B-8F1C-9FC925F71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549" y="2906547"/>
            <a:ext cx="8707065" cy="2372056"/>
          </a:xfrm>
        </p:spPr>
      </p:pic>
    </p:spTree>
    <p:extLst>
      <p:ext uri="{BB962C8B-B14F-4D97-AF65-F5344CB8AC3E}">
        <p14:creationId xmlns:p14="http://schemas.microsoft.com/office/powerpoint/2010/main" val="1624701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74D9ABB-4BDB-4CDA-BE5B-E2CCE6DCB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2F41F3-AC26-41DE-818C-ADE3A07B7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8890"/>
            <a:ext cx="4038601" cy="6866462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4">
                  <a:alpha val="55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5ADC32-5F7F-47E3-9CD0-DE801951B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5328" y="1633640"/>
            <a:ext cx="6866462" cy="358140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5">
                  <a:alpha val="13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C98CCFA-6F69-46BF-80B4-90E924163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32044"/>
            <a:ext cx="4038600" cy="4634418"/>
          </a:xfrm>
          <a:prstGeom prst="rect">
            <a:avLst/>
          </a:prstGeom>
          <a:gradFill>
            <a:gsLst>
              <a:gs pos="0">
                <a:schemeClr val="accent5">
                  <a:alpha val="36000"/>
                </a:schemeClr>
              </a:gs>
              <a:gs pos="67000">
                <a:schemeClr val="accent5">
                  <a:alpha val="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F4C3AD-DCB7-4F0D-AC91-C0DB20CF2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68" y="2580514"/>
            <a:ext cx="3332232" cy="3490603"/>
          </a:xfrm>
        </p:spPr>
        <p:txBody>
          <a:bodyPr anchor="t">
            <a:normAutofit/>
          </a:bodyPr>
          <a:lstStyle/>
          <a:p>
            <a:pPr algn="r"/>
            <a:r>
              <a:rPr lang="es-GT" sz="3200" dirty="0">
                <a:solidFill>
                  <a:schemeClr val="bg1"/>
                </a:solidFill>
              </a:rPr>
              <a:t>ENCUESTA ECOBICI 2017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CB051B-9802-477D-8F6E-5B6E3E2B4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824" y="404240"/>
            <a:ext cx="3459112" cy="27499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B2C942-9DDB-4D46-9B69-90D3494BE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6165" y="504716"/>
            <a:ext cx="3459107" cy="19543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5455FA9-5C13-4456-A7FD-33D24FE5B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2443" y="3154235"/>
            <a:ext cx="3459107" cy="17814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EB0802-6987-47FF-AA07-3AC7966B03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6165" y="2767981"/>
            <a:ext cx="3459107" cy="17727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BF6D9-1D6C-4E54-9603-9A86D7159B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5324" y="5078762"/>
            <a:ext cx="7239474" cy="1321518"/>
          </a:xfrm>
        </p:spPr>
        <p:txBody>
          <a:bodyPr>
            <a:normAutofit/>
          </a:bodyPr>
          <a:lstStyle/>
          <a:p>
            <a:r>
              <a:rPr lang="es-GT" sz="1400" dirty="0"/>
              <a:t>Observamos que los usuarios de </a:t>
            </a:r>
            <a:r>
              <a:rPr lang="es-GT" sz="1400" dirty="0" err="1"/>
              <a:t>ecobici</a:t>
            </a:r>
            <a:r>
              <a:rPr lang="es-GT" sz="1400" dirty="0"/>
              <a:t> son solteros, con educación y que utilizan </a:t>
            </a:r>
            <a:r>
              <a:rPr lang="es-GT" sz="1400" dirty="0" err="1"/>
              <a:t>ecobici</a:t>
            </a:r>
            <a:r>
              <a:rPr lang="es-GT" sz="1400" dirty="0"/>
              <a:t> principalmente para ir al trabajo.</a:t>
            </a:r>
          </a:p>
        </p:txBody>
      </p:sp>
    </p:spTree>
    <p:extLst>
      <p:ext uri="{BB962C8B-B14F-4D97-AF65-F5344CB8AC3E}">
        <p14:creationId xmlns:p14="http://schemas.microsoft.com/office/powerpoint/2010/main" val="3715767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374D9ABB-4BDB-4CDA-BE5B-E2CCE6DCB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52F41F3-AC26-41DE-818C-ADE3A07B7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8890"/>
            <a:ext cx="4038601" cy="6866462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4">
                  <a:alpha val="55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F5ADC32-5F7F-47E3-9CD0-DE801951B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5328" y="1633640"/>
            <a:ext cx="6866462" cy="3581401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5">
                  <a:alpha val="13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C98CCFA-6F69-46BF-80B4-90E924163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32044"/>
            <a:ext cx="4038600" cy="4634418"/>
          </a:xfrm>
          <a:prstGeom prst="rect">
            <a:avLst/>
          </a:prstGeom>
          <a:gradFill>
            <a:gsLst>
              <a:gs pos="0">
                <a:schemeClr val="accent5">
                  <a:alpha val="36000"/>
                </a:schemeClr>
              </a:gs>
              <a:gs pos="67000">
                <a:schemeClr val="accent5">
                  <a:alpha val="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46AD60-3AF3-4380-8088-C15258E82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468" y="2580514"/>
            <a:ext cx="3332232" cy="3490603"/>
          </a:xfrm>
        </p:spPr>
        <p:txBody>
          <a:bodyPr anchor="t">
            <a:normAutofit/>
          </a:bodyPr>
          <a:lstStyle/>
          <a:p>
            <a:pPr algn="r"/>
            <a:r>
              <a:rPr lang="es-GT" sz="3200" dirty="0">
                <a:solidFill>
                  <a:schemeClr val="bg1"/>
                </a:solidFill>
              </a:rPr>
              <a:t>ENCUESTA ECOBICI 2017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2E0DD0-105D-4A83-9552-2B88C720C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3177" y="457200"/>
            <a:ext cx="2761254" cy="200191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BD6B503-C6B0-41EF-83A0-8D23B6245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6165" y="457200"/>
            <a:ext cx="3436755" cy="200191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63251A3-26FA-4199-8217-F73988A8D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324" y="2767981"/>
            <a:ext cx="3459107" cy="191980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B0BDC1E-D6EC-43EB-AB62-B3523A49EC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6165" y="2767981"/>
            <a:ext cx="3459107" cy="188521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5CD3B-EE03-4FD3-A438-21237F55B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5324" y="5078762"/>
            <a:ext cx="7239474" cy="1321518"/>
          </a:xfrm>
        </p:spPr>
        <p:txBody>
          <a:bodyPr>
            <a:normAutofit/>
          </a:bodyPr>
          <a:lstStyle/>
          <a:p>
            <a:r>
              <a:rPr lang="es-GT" sz="1400" dirty="0"/>
              <a:t>Vemos que son personas que no gastan ni mucho dinero ni mucho tiempo, buscan evitar el tránsito vehicular y utilizan las ciclovías. En su mayoría son hombres.</a:t>
            </a:r>
          </a:p>
        </p:txBody>
      </p:sp>
    </p:spTree>
    <p:extLst>
      <p:ext uri="{BB962C8B-B14F-4D97-AF65-F5344CB8AC3E}">
        <p14:creationId xmlns:p14="http://schemas.microsoft.com/office/powerpoint/2010/main" val="465222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3E727-AD2D-4563-B1B6-025AAD8BF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PCA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CA8FD998-F19F-4803-B7AC-D040717DEA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500" y="2563692"/>
            <a:ext cx="5686425" cy="1721091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6627D48-1832-4770-BA42-2C9FF295A8A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GT" dirty="0"/>
              <a:t>Es suficiente considerar las primeras tres componentes:</a:t>
            </a:r>
          </a:p>
          <a:p>
            <a:r>
              <a:rPr lang="es-GT" dirty="0"/>
              <a:t>Ruta ¿Dónde?</a:t>
            </a:r>
          </a:p>
          <a:p>
            <a:r>
              <a:rPr lang="es-GT" dirty="0"/>
              <a:t>Demográfico ¿Quién?</a:t>
            </a:r>
          </a:p>
          <a:p>
            <a:r>
              <a:rPr lang="es-GT" dirty="0"/>
              <a:t>Viaje ¿Cuándo?</a:t>
            </a:r>
          </a:p>
        </p:txBody>
      </p:sp>
    </p:spTree>
    <p:extLst>
      <p:ext uri="{BB962C8B-B14F-4D97-AF65-F5344CB8AC3E}">
        <p14:creationId xmlns:p14="http://schemas.microsoft.com/office/powerpoint/2010/main" val="2122764599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GradientRise">
      <a:dk1>
        <a:sysClr val="windowText" lastClr="000000"/>
      </a:dk1>
      <a:lt1>
        <a:srgbClr val="FFFFFF"/>
      </a:lt1>
      <a:dk2>
        <a:srgbClr val="3C0F3A"/>
      </a:dk2>
      <a:lt2>
        <a:srgbClr val="F1F2F2"/>
      </a:lt2>
      <a:accent1>
        <a:srgbClr val="A6025C"/>
      </a:accent1>
      <a:accent2>
        <a:srgbClr val="92248E"/>
      </a:accent2>
      <a:accent3>
        <a:srgbClr val="DE95C4"/>
      </a:accent3>
      <a:accent4>
        <a:srgbClr val="FE4A00"/>
      </a:accent4>
      <a:accent5>
        <a:srgbClr val="DA002F"/>
      </a:accent5>
      <a:accent6>
        <a:srgbClr val="FF907A"/>
      </a:accent6>
      <a:hlink>
        <a:srgbClr val="CA71E4"/>
      </a:hlink>
      <a:folHlink>
        <a:srgbClr val="E45E49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Gradient rise</Template>
  <TotalTime>109</TotalTime>
  <Words>395</Words>
  <Application>Microsoft Office PowerPoint</Application>
  <PresentationFormat>Widescreen</PresentationFormat>
  <Paragraphs>44</Paragraphs>
  <Slides>23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Avenir Next LT Pro</vt:lpstr>
      <vt:lpstr>Avenir Next LT Pro Light</vt:lpstr>
      <vt:lpstr>GradientRiseVTI</vt:lpstr>
      <vt:lpstr>Proyecto 1: Análisis ecobici</vt:lpstr>
      <vt:lpstr>ECOBICI</vt:lpstr>
      <vt:lpstr>Descripción</vt:lpstr>
      <vt:lpstr>Los datos</vt:lpstr>
      <vt:lpstr>Transformación y limpieza</vt:lpstr>
      <vt:lpstr>Estadística descriptiva</vt:lpstr>
      <vt:lpstr>ENCUESTA ECOBICI 2017</vt:lpstr>
      <vt:lpstr>ENCUESTA ECOBICI 2017</vt:lpstr>
      <vt:lpstr>PCA</vt:lpstr>
      <vt:lpstr>METODOLOGÍA</vt:lpstr>
      <vt:lpstr>Matrices definidas</vt:lpstr>
      <vt:lpstr>Frecuencia de uso en ruta</vt:lpstr>
      <vt:lpstr>Tiempos promedio en ruta</vt:lpstr>
      <vt:lpstr>USO HOMBRES VS MUJERES</vt:lpstr>
      <vt:lpstr>TIEMPO HOMBRES VS MUJERES</vt:lpstr>
      <vt:lpstr>Uso entre semana vs fin de semana</vt:lpstr>
      <vt:lpstr>Tiempo entre semana vs fines de semana</vt:lpstr>
      <vt:lpstr>Uso entre semana covid</vt:lpstr>
      <vt:lpstr>Tiempo entre semana covid</vt:lpstr>
      <vt:lpstr>Uso fin de semana covid</vt:lpstr>
      <vt:lpstr>Tiempo fin de semana covid</vt:lpstr>
      <vt:lpstr>Evolución de uso</vt:lpstr>
      <vt:lpstr>Evolución de tiempo en ruta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1: Análisis ecobici</dc:title>
  <dc:creator>javier mejia</dc:creator>
  <cp:lastModifiedBy>javier mejia</cp:lastModifiedBy>
  <cp:revision>8</cp:revision>
  <dcterms:created xsi:type="dcterms:W3CDTF">2021-04-20T01:05:05Z</dcterms:created>
  <dcterms:modified xsi:type="dcterms:W3CDTF">2021-04-20T02:54:18Z</dcterms:modified>
</cp:coreProperties>
</file>

<file path=docProps/thumbnail.jpeg>
</file>